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7" r:id="rId10"/>
    <p:sldId id="268" r:id="rId11"/>
    <p:sldId id="264" r:id="rId12"/>
    <p:sldId id="263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46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53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79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8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69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88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10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57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89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78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13BB34-190E-425E-A649-11E13C1C632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B16044-0C01-4391-8B96-796BCBCBC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8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95536" y="404664"/>
            <a:ext cx="8352928" cy="6048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1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8" name="Рисунок 7" descr="0_8781d_ea3e27ef_L.png"/>
            <p:cNvPicPr>
              <a:picLocks noChangeAspect="1"/>
            </p:cNvPicPr>
            <p:nvPr/>
          </p:nvPicPr>
          <p:blipFill>
            <a:blip r:embed="rId13" cstate="print"/>
            <a:srcRect l="2290" r="2660"/>
            <a:stretch>
              <a:fillRect/>
            </a:stretch>
          </p:blipFill>
          <p:spPr>
            <a:xfrm>
              <a:off x="0" y="0"/>
              <a:ext cx="5976664" cy="546224"/>
            </a:xfrm>
            <a:prstGeom prst="rect">
              <a:avLst/>
            </a:prstGeom>
          </p:spPr>
        </p:pic>
        <p:pic>
          <p:nvPicPr>
            <p:cNvPr id="9" name="Рисунок 8" descr="0_8781d_ea3e27ef_L.png"/>
            <p:cNvPicPr>
              <a:picLocks noChangeAspect="1"/>
            </p:cNvPicPr>
            <p:nvPr/>
          </p:nvPicPr>
          <p:blipFill>
            <a:blip r:embed="rId13" cstate="print"/>
            <a:srcRect l="2290" r="2660"/>
            <a:stretch>
              <a:fillRect/>
            </a:stretch>
          </p:blipFill>
          <p:spPr>
            <a:xfrm flipV="1">
              <a:off x="0" y="6311776"/>
              <a:ext cx="5976664" cy="546224"/>
            </a:xfrm>
            <a:prstGeom prst="rect">
              <a:avLst/>
            </a:prstGeom>
          </p:spPr>
        </p:pic>
        <p:pic>
          <p:nvPicPr>
            <p:cNvPr id="10" name="Рисунок 9" descr="0_8781d_ea3e27ef_L.png"/>
            <p:cNvPicPr>
              <a:picLocks noChangeAspect="1"/>
            </p:cNvPicPr>
            <p:nvPr/>
          </p:nvPicPr>
          <p:blipFill>
            <a:blip r:embed="rId13" cstate="print"/>
            <a:srcRect l="2290" r="2660"/>
            <a:stretch>
              <a:fillRect/>
            </a:stretch>
          </p:blipFill>
          <p:spPr>
            <a:xfrm rot="16200000">
              <a:off x="-2751224" y="3155888"/>
              <a:ext cx="6048672" cy="546224"/>
            </a:xfrm>
            <a:prstGeom prst="rect">
              <a:avLst/>
            </a:prstGeom>
          </p:spPr>
        </p:pic>
        <p:pic>
          <p:nvPicPr>
            <p:cNvPr id="11" name="Рисунок 10" descr="0_8781d_ea3e27ef_L.png"/>
            <p:cNvPicPr>
              <a:picLocks noChangeAspect="1"/>
            </p:cNvPicPr>
            <p:nvPr/>
          </p:nvPicPr>
          <p:blipFill>
            <a:blip r:embed="rId13" cstate="print"/>
            <a:srcRect l="2290" r="2660"/>
            <a:stretch>
              <a:fillRect/>
            </a:stretch>
          </p:blipFill>
          <p:spPr>
            <a:xfrm rot="5400000" flipH="1">
              <a:off x="5846552" y="3155888"/>
              <a:ext cx="6048672" cy="546224"/>
            </a:xfrm>
            <a:prstGeom prst="rect">
              <a:avLst/>
            </a:prstGeom>
          </p:spPr>
        </p:pic>
        <p:pic>
          <p:nvPicPr>
            <p:cNvPr id="12" name="Рисунок 11" descr="0_8781d_ea3e27ef_L.png"/>
            <p:cNvPicPr>
              <a:picLocks noChangeAspect="1"/>
            </p:cNvPicPr>
            <p:nvPr/>
          </p:nvPicPr>
          <p:blipFill>
            <a:blip r:embed="rId13" cstate="print"/>
            <a:srcRect l="2290" r="46758"/>
            <a:stretch>
              <a:fillRect/>
            </a:stretch>
          </p:blipFill>
          <p:spPr>
            <a:xfrm>
              <a:off x="5940152" y="0"/>
              <a:ext cx="3203848" cy="546224"/>
            </a:xfrm>
            <a:prstGeom prst="rect">
              <a:avLst/>
            </a:prstGeom>
          </p:spPr>
        </p:pic>
        <p:pic>
          <p:nvPicPr>
            <p:cNvPr id="13" name="Рисунок 12" descr="0_8781d_ea3e27ef_L.png"/>
            <p:cNvPicPr>
              <a:picLocks noChangeAspect="1"/>
            </p:cNvPicPr>
            <p:nvPr/>
          </p:nvPicPr>
          <p:blipFill>
            <a:blip r:embed="rId13" cstate="print"/>
            <a:srcRect l="2290" r="46758"/>
            <a:stretch>
              <a:fillRect/>
            </a:stretch>
          </p:blipFill>
          <p:spPr>
            <a:xfrm flipV="1">
              <a:off x="5940152" y="6311776"/>
              <a:ext cx="3203848" cy="546224"/>
            </a:xfrm>
            <a:prstGeom prst="rect">
              <a:avLst/>
            </a:prstGeom>
          </p:spPr>
        </p:pic>
      </p:grp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94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1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0.jpeg"/><Relationship Id="rId5" Type="http://schemas.openxmlformats.org/officeDocument/2006/relationships/image" Target="../media/image18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4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3.jpeg"/><Relationship Id="rId5" Type="http://schemas.openxmlformats.org/officeDocument/2006/relationships/image" Target="../media/image26.jpe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8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2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6.gif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9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8.png"/><Relationship Id="rId5" Type="http://schemas.openxmlformats.org/officeDocument/2006/relationships/image" Target="../media/image14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3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6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5.png"/><Relationship Id="rId5" Type="http://schemas.openxmlformats.org/officeDocument/2006/relationships/image" Target="../media/image20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7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99" y="644525"/>
            <a:ext cx="7786687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Игра-тренажёр </a:t>
            </a:r>
            <a:r>
              <a:rPr 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обучению грамоте</a:t>
            </a:r>
            <a:br>
              <a:rPr 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«Четвёртый лишний»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99" y="3186114"/>
            <a:ext cx="8015287" cy="2181224"/>
          </a:xfrm>
        </p:spPr>
        <p:txBody>
          <a:bodyPr/>
          <a:lstStyle/>
          <a:p>
            <a:pPr lvl="0" algn="l" defTabSz="914321">
              <a:spcBef>
                <a:spcPts val="0"/>
              </a:spcBef>
            </a:pPr>
            <a:r>
              <a:rPr lang="ru-RU" sz="2200" b="1" dirty="0">
                <a:ln w="0"/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закрепление полученных знаний на занятиях в   </a:t>
            </a:r>
          </a:p>
          <a:p>
            <a:pPr lvl="0" algn="l" defTabSz="914321">
              <a:spcBef>
                <a:spcPts val="0"/>
              </a:spcBef>
            </a:pPr>
            <a:r>
              <a:rPr lang="ru-RU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занимательной </a:t>
            </a:r>
            <a:r>
              <a:rPr lang="ru-RU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игровой форме. </a:t>
            </a:r>
          </a:p>
          <a:p>
            <a:pPr algn="just"/>
            <a:r>
              <a:rPr lang="ru-RU" sz="2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развивать </a:t>
            </a:r>
            <a:r>
              <a:rPr lang="ru-RU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фонематический </a:t>
            </a:r>
            <a:r>
              <a:rPr lang="ru-RU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слух</a:t>
            </a:r>
            <a:r>
              <a:rPr lang="ru-RU" sz="2200" dirty="0">
                <a:ln w="0"/>
                <a:solidFill>
                  <a:schemeClr val="tx1"/>
                </a:solidFill>
              </a:rPr>
              <a:t>,</a:t>
            </a:r>
            <a:r>
              <a:rPr lang="ru-RU" sz="2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200" dirty="0" smtClean="0">
                <a:ln w="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упражнять детей в  	определении гласного звука в середине слова.</a:t>
            </a:r>
            <a:endParaRPr lang="ru-RU" sz="2200" dirty="0">
              <a:ln w="0"/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Правила: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все картинки и выбери лишнюю. Лишняя 	картинка та, в названии которой нет заданного звука.</a:t>
            </a:r>
          </a:p>
          <a:p>
            <a:pPr algn="just"/>
            <a:r>
              <a:rPr lang="ru-RU" sz="2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lang="ru-RU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Червякова </a:t>
            </a:r>
            <a:r>
              <a:rPr lang="ru-RU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 Васильевна,  </a:t>
            </a:r>
          </a:p>
          <a:p>
            <a:pPr algn="just"/>
            <a:r>
              <a:rPr lang="ru-RU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– логопед МДОУ детского сада «Родничок» </a:t>
            </a:r>
            <a:r>
              <a:rPr lang="ru-RU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Свеча </a:t>
            </a:r>
          </a:p>
          <a:p>
            <a:pPr algn="just"/>
            <a:endParaRPr lang="ru-RU" sz="2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2339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pic>
        <p:nvPicPr>
          <p:cNvPr id="15" name="Рисунок 14" descr="http://img1.liveinternet.ru/images/attach/c/2/64/161/64161975_023212797.pn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535" t="2390"/>
          <a:stretch>
            <a:fillRect/>
          </a:stretch>
        </p:blipFill>
        <p:spPr bwMode="auto">
          <a:xfrm>
            <a:off x="5619346" y="1294472"/>
            <a:ext cx="2231193" cy="2169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013992" y="3111895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И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 descr="http://www.molomo.ru/img/tiger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7414" y="1479746"/>
            <a:ext cx="2709862" cy="1966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www.tdlorien.ru/img/cat/630028.pn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3333" b="32292"/>
          <a:stretch>
            <a:fillRect/>
          </a:stretch>
        </p:blipFill>
        <p:spPr bwMode="auto">
          <a:xfrm>
            <a:off x="4808178" y="4822622"/>
            <a:ext cx="32956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rybkavprud.ru/0115_art_ryba_prudovaya/02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91597" y="4001490"/>
            <a:ext cx="2518570" cy="20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430172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pic>
        <p:nvPicPr>
          <p:cNvPr id="20" name="Рисунок 19" descr="http://www.graycell.ru/picture/big/slon8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0023" y="1337690"/>
            <a:ext cx="2289354" cy="205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033837" y="3111895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ы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6" name="Рисунок 15" descr="http://givotnie.com/wp-content/uploads/2012/02/kuprej_2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4607" y="4106291"/>
            <a:ext cx="2535217" cy="1944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Картинки по запросу картинка рысь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0021" y="3984822"/>
            <a:ext cx="2365799" cy="206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 descr="http://www.artsides.ru/big/item_2485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7825" y="1337690"/>
            <a:ext cx="2582683" cy="205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71984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033837" y="3111895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О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6" name="Рисунок 15" descr="http://www.stihi.ru/pics/2012/08/27/2746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0022" y="1286022"/>
            <a:ext cx="2096653" cy="2148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oskazkax.ru/uploads/posts/2012-11/1353982153_chasy_dlia_gnoma_oskazkaxru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5912" y="3961704"/>
            <a:ext cx="1891865" cy="210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chelindustry.ru/images/Volchok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1763" y="1317191"/>
            <a:ext cx="2633226" cy="2000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wordassociations.ru/image/600x/svg_to_png/jonata_Bowknot.pn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3700" y="3961704"/>
            <a:ext cx="2338963" cy="210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33221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2603500"/>
            <a:ext cx="8229600" cy="1143000"/>
          </a:xfrm>
        </p:spPr>
        <p:txBody>
          <a:bodyPr/>
          <a:lstStyle/>
          <a:p>
            <a:r>
              <a:rPr lang="ru-RU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FF"/>
                </a:solidFill>
              </a:rPr>
              <a:t>КОНЕЦ ИГРЫ</a:t>
            </a:r>
            <a:endParaRPr lang="ru-RU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84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3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http://dovosp.ru/insertfiles/images/antsupova-t-uchim-rebenka-slushat-i-slyshat-02-14/cvet_25022014.gif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000"/>
          <a:stretch>
            <a:fillRect/>
          </a:stretch>
        </p:blipFill>
        <p:spPr bwMode="auto">
          <a:xfrm>
            <a:off x="2001480" y="1341598"/>
            <a:ext cx="1447800" cy="209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privately.ru/uploads/posts/1176152776_opibrightnail.jpg"/>
          <p:cNvPicPr/>
          <p:nvPr/>
        </p:nvPicPr>
        <p:blipFill>
          <a:blip r:embed="rId5"/>
          <a:srcRect t="5676" b="5676"/>
          <a:stretch>
            <a:fillRect/>
          </a:stretch>
        </p:blipFill>
        <p:spPr bwMode="auto">
          <a:xfrm>
            <a:off x="5506443" y="1307109"/>
            <a:ext cx="1763395" cy="2144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www.rybalka.ru/sites/default/files/10.11/fish/main/10305-8330.jpg?1291103751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91099" y="4232234"/>
            <a:ext cx="2752725" cy="1887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WordArt 3"/>
          <p:cNvSpPr>
            <a:spLocks noChangeArrowheads="1" noChangeShapeType="1" noTextEdit="1"/>
          </p:cNvSpPr>
          <p:nvPr/>
        </p:nvSpPr>
        <p:spPr bwMode="auto">
          <a:xfrm>
            <a:off x="4029075" y="3111895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А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3" name="Рисунок 12" descr="http://static.colnyshko.ru/big/27c8936480975d7ae30ef290ccde7443.jpg"/>
          <p:cNvPicPr/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89707" y="3997323"/>
            <a:ext cx="1857375" cy="20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4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80000" showWhenStopped="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4053757" y="3086159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У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5" name="Рисунок 14" descr="http://img0.liveinternet.ru/images/attach/c/4/81/862/81862064_luk.pn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9467" y="1417512"/>
            <a:ext cx="1958837" cy="197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://static.freepik.com/free-photo/little-house-with-garden_417887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24298" y="1420369"/>
            <a:ext cx="2190825" cy="189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hi-testing.ru/upload/medialibrary/ade/test3_logo_big.pn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97038" y="3918151"/>
            <a:ext cx="2583814" cy="212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 descr="http://pngimg.com/upload/bug_PNG3992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4073" y="3975495"/>
            <a:ext cx="1944927" cy="212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832510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pic>
        <p:nvPicPr>
          <p:cNvPr id="19" name="Picture 6" descr="http://pngimg.com/upload/bug_PNG3992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3539" y="1315361"/>
            <a:ext cx="1944927" cy="212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http://static.freepik.com/free-photo/little-house-with-garden_417887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8609" y="4023820"/>
            <a:ext cx="244792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Картинки по запросу картинка сок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9747" y="1444311"/>
            <a:ext cx="2989746" cy="188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084375" y="3111895"/>
            <a:ext cx="942975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О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21" name="Рисунок 20" descr="http://ptzonline.ru/uploads/images/4/e/d/7/9/707aedcadf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4372" y="4023820"/>
            <a:ext cx="2180805" cy="189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8885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029075" y="3101383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Ы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8" name="Рисунок 17" descr="http://www.artsides.ru/big/item_2485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7509" y="1368106"/>
            <a:ext cx="2254609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fitfan.ru/uploads/posts/2010-10/1286903357_cheese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53145" y="4101848"/>
            <a:ext cx="2578459" cy="1828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pedlib.ru/books1/2/0025/74.gif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241" y="4026134"/>
            <a:ext cx="2685139" cy="19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www.abc-color.com/image/coloring/trees/001/oak/oak-picture-color-2.pn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73" t="3958" r="18364" b="5541"/>
          <a:stretch>
            <a:fillRect/>
          </a:stretch>
        </p:blipFill>
        <p:spPr bwMode="auto">
          <a:xfrm>
            <a:off x="5330588" y="1269586"/>
            <a:ext cx="2281387" cy="212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9299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pic>
        <p:nvPicPr>
          <p:cNvPr id="18" name="Рисунок 17" descr="http://www.artsides.ru/big/item_2485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5590023" y="1364718"/>
            <a:ext cx="2254609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://img1.liveinternet.ru/images/attach/c/2/64/161/64161975_023212797.pn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535" t="2390"/>
          <a:stretch>
            <a:fillRect/>
          </a:stretch>
        </p:blipFill>
        <p:spPr bwMode="auto">
          <a:xfrm>
            <a:off x="1408152" y="1224225"/>
            <a:ext cx="2231193" cy="2169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://static.colnyshko.ru/big/27c8936480975d7ae30ef290ccde7443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4180" y="3960577"/>
            <a:ext cx="2348187" cy="2045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st.fl.ru/users/Dinara633/upload/f_4c98c0bf50ac7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1407" y="3974461"/>
            <a:ext cx="2828925" cy="207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013992" y="3111895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И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03657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pic>
        <p:nvPicPr>
          <p:cNvPr id="21" name="Рисунок 20" descr="http://post.kards.qip.ru/images/postcard/5e/94/9933918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3015" y="3980605"/>
            <a:ext cx="2266950" cy="207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033837" y="3111895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А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8" name="Рисунок 17" descr="http://www.bambinomag.ru/products_pictures/ch-66893-10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3015" y="1343834"/>
            <a:ext cx="2381250" cy="20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img-fotki.yandex.ru/get/6522/139440740.3b/0_82e7a_86af75ef_L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3044" y="1259150"/>
            <a:ext cx="2108355" cy="217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http://www.pogodaspb.info/img/sovety/2012-08-07-22-31-35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2278" y="3980605"/>
            <a:ext cx="26860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912797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pic>
        <p:nvPicPr>
          <p:cNvPr id="17" name="Рисунок 16" descr="https://st.fl.ru/users/Dinara633/upload/f_4c98c0bf50ac7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0727" y="1286023"/>
            <a:ext cx="2828925" cy="207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013992" y="3111895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о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9" name="Рисунок 18" descr="http://www.repas96.ru/user_files/eshopimage/tovary/huge/45066166.pn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708" b="9167"/>
          <a:stretch>
            <a:fillRect/>
          </a:stretch>
        </p:blipFill>
        <p:spPr bwMode="auto">
          <a:xfrm>
            <a:off x="5520174" y="3995346"/>
            <a:ext cx="2575281" cy="205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www.graycell.ru/picture/big/slon8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0023" y="1337690"/>
            <a:ext cx="2289354" cy="205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post.kards.qip.ru/images/postcard/5e/94/9933918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3029" y="3980605"/>
            <a:ext cx="2266950" cy="207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574936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350"/>
            <a:ext cx="8229600" cy="754062"/>
          </a:xfrm>
        </p:spPr>
        <p:txBody>
          <a:bodyPr/>
          <a:lstStyle/>
          <a:p>
            <a:r>
              <a:rPr lang="ru-RU" sz="4000" b="1" dirty="0" smtClean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0000FF"/>
                </a:solidFill>
                <a:latin typeface="Calibri Light" panose="020F0302020204030204" pitchFamily="34" charset="0"/>
              </a:rPr>
              <a:t>Назови лишнюю картинку</a:t>
            </a:r>
            <a:endParaRPr lang="ru-RU" sz="4000" b="1" dirty="0">
              <a:ln w="22225">
                <a:solidFill>
                  <a:srgbClr val="FF0066"/>
                </a:solidFill>
                <a:prstDash val="solid"/>
              </a:ln>
              <a:solidFill>
                <a:srgbClr val="0000FF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9163" y="1200412"/>
            <a:ext cx="3465153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7645" y="1200412"/>
            <a:ext cx="3556717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19164" y="3837184"/>
            <a:ext cx="3465154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7646" y="3837184"/>
            <a:ext cx="3556715" cy="23574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6831" y="2878533"/>
            <a:ext cx="1439863" cy="180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колокольчик- Молодец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09563" y="6194622"/>
            <a:ext cx="609600" cy="609600"/>
          </a:xfrm>
          <a:prstGeom prst="rect">
            <a:avLst/>
          </a:prstGeom>
        </p:spPr>
      </p:pic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4053757" y="3086159"/>
            <a:ext cx="1085850" cy="1333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У</a:t>
            </a:r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343900" y="6499422"/>
            <a:ext cx="785812" cy="331984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 descr="http://v-kvartiremont.ru/images/stories/multi-coloured-finishes-dining-chair-by-freshwest-the-lazy-chair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3243" y="1327542"/>
            <a:ext cx="1581150" cy="20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www.greenrussia.ru/uploads/posts/2012-03/1330690017_image018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9051" y="3975494"/>
            <a:ext cx="1884680" cy="2162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www.abc-color.com/image/coloring/trees/001/oak/oak-picture-color-2.pn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73" t="3958" r="18364" b="5541"/>
          <a:stretch>
            <a:fillRect/>
          </a:stretch>
        </p:blipFill>
        <p:spPr bwMode="auto">
          <a:xfrm>
            <a:off x="1285874" y="3975494"/>
            <a:ext cx="2474555" cy="2162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https://encrypted-tbn0.gstatic.com/images?q=tbn:ANd9GcR2n0T5wtAr5nssydJH2IaiSyejsVjibms1E1osSZixSVRZhqg8PA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0023" y="1299507"/>
            <a:ext cx="1999852" cy="2159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67381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" dur="10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50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2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26" id="{5E6D702A-C055-4D37-B1FB-5D3FEE031DAF}" vid="{17603023-8954-4FED-A616-7A9FB9F16EC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Тема26</Template>
  <TotalTime>189</TotalTime>
  <Words>58</Words>
  <Application>Microsoft Office PowerPoint</Application>
  <PresentationFormat>Экран (4:3)</PresentationFormat>
  <Paragraphs>32</Paragraphs>
  <Slides>13</Slides>
  <Notes>0</Notes>
  <HiddenSlides>0</HiddenSlides>
  <MMClips>11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Times New Roman</vt:lpstr>
      <vt:lpstr>Тема26</vt:lpstr>
      <vt:lpstr>Игра-тренажёр по обучению грамоте «Четвёртый лишний»</vt:lpstr>
      <vt:lpstr>Назови лишнюю картинку</vt:lpstr>
      <vt:lpstr>Назови лишнюю картинку</vt:lpstr>
      <vt:lpstr>Назови лишнюю картинку</vt:lpstr>
      <vt:lpstr>Назови лишнюю картинку</vt:lpstr>
      <vt:lpstr>Назови лишнюю картинку</vt:lpstr>
      <vt:lpstr>Назови лишнюю картинку</vt:lpstr>
      <vt:lpstr>Назови лишнюю картинку</vt:lpstr>
      <vt:lpstr>Назови лишнюю картинку</vt:lpstr>
      <vt:lpstr>Назови лишнюю картинку</vt:lpstr>
      <vt:lpstr>Назови лишнюю картинку</vt:lpstr>
      <vt:lpstr>Назови лишнюю картинку</vt:lpstr>
      <vt:lpstr>КОНЕЦ ИГРЫ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Трифанюк Людмила</cp:lastModifiedBy>
  <cp:revision>21</cp:revision>
  <dcterms:created xsi:type="dcterms:W3CDTF">2017-03-03T10:59:12Z</dcterms:created>
  <dcterms:modified xsi:type="dcterms:W3CDTF">2024-04-16T18:41:00Z</dcterms:modified>
</cp:coreProperties>
</file>